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A4F4C"/>
                </a:solidFill>
                <a:latin typeface="Helvetica"/>
              </a:rPr>
              <a:t>QUESTIONSTAR • Umfrage-Auswertung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>
                <a:solidFill>
                  <a:srgbClr val="1F2421"/>
                </a:solidFill>
                <a:latin typeface="Helvetica"/>
              </a:rPr>
              <a:t>Kundenzufriedenheit mit dem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749039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4A4F4C"/>
                </a:solidFill>
                <a:latin typeface="Helvetica"/>
              </a:rPr>
              <a:t>Quartalsbericht Q3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572000"/>
            <a:ext cx="2286000" cy="31750"/>
          </a:xfrm>
          <a:prstGeom prst="rect">
            <a:avLst/>
          </a:prstGeom>
          <a:solidFill>
            <a:srgbClr val="DC3B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48463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4A4F4C"/>
                </a:solidFill>
                <a:latin typeface="Helvetica"/>
              </a:rPr>
              <a:t>Automatisch generiert — exportierbar in Word, PowerPoint und Excel.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217920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A4F4C"/>
                </a:solidFill>
                <a:latin typeface="Helvetica"/>
              </a:rPr>
              <a:t>N = 80 • Datenstand 2026-10-15 • Beispiel-Datensatz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421"/>
                </a:solidFill>
                <a:latin typeface="Helvetica"/>
              </a:rPr>
              <a:t>Kennzahlen auf einen Blick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371600" cy="25400"/>
          </a:xfrm>
          <a:prstGeom prst="rect">
            <a:avLst/>
          </a:prstGeom>
          <a:solidFill>
            <a:srgbClr val="DC3B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DC3B55"/>
                </a:solidFill>
                <a:latin typeface="Helvetica"/>
              </a:rPr>
              <a:t>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F2421"/>
                </a:solidFill>
                <a:latin typeface="Helvetica"/>
              </a:rPr>
              <a:t>Fälle insgesamt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A4F4C"/>
                </a:solidFill>
                <a:latin typeface="Helvetica"/>
              </a:rPr>
              <a:t>davon 74 gültig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DC3B55"/>
                </a:solidFill>
                <a:latin typeface="Helvetica"/>
              </a:rPr>
              <a:t>3.32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8803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F2421"/>
                </a:solidFill>
                <a:latin typeface="Helvetica"/>
              </a:rPr>
              <a:t>Mittelwert Zufriedenheit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0" y="3246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A4F4C"/>
                </a:solidFill>
                <a:latin typeface="Helvetica"/>
              </a:rPr>
              <a:t>Skala 1 (sehr unzufrieden) bis 5 (sehr zufrieden)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2011680"/>
            <a:ext cx="3200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DC3B55"/>
                </a:solidFill>
                <a:latin typeface="Helvetica"/>
              </a:rPr>
              <a:t>43 %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28803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F2421"/>
                </a:solidFill>
                <a:latin typeface="Helvetica"/>
              </a:rPr>
              <a:t>Top-Two-Box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2461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A4F4C"/>
                </a:solidFill>
                <a:latin typeface="Helvetica"/>
              </a:rPr>
              <a:t>Anteil mit 'zufrieden' oder 'sehr zufrieden'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0292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F2421"/>
                </a:solidFill>
                <a:latin typeface="Helvetica"/>
              </a:rPr>
              <a:t>Interpretation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4864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A4F4C"/>
                </a:solidFill>
                <a:latin typeface="Helvetica"/>
              </a:rPr>
              <a:t>Durchschnittliche Zufriedenheit liegt bei 3,4 auf der 5-stufigen Skala. Die Top-Two-Box erreicht knapp die Hälfte der Befragten. 6 Fälle (6 %) haben die Zufriedenheitsfrage nicht beantwortet.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421"/>
                </a:solidFill>
                <a:latin typeface="Helvetica"/>
              </a:rPr>
              <a:t>Zufriedenheit nach Kundengruppe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371600" cy="25400"/>
          </a:xfrm>
          <a:prstGeom prst="rect">
            <a:avLst/>
          </a:prstGeom>
          <a:solidFill>
            <a:srgbClr val="DC3B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hart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63040"/>
            <a:ext cx="10058400" cy="5593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60350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A4F4C"/>
                </a:solidFill>
                <a:latin typeface="Helvetica"/>
              </a:rPr>
              <a:t>Stammkunden sind deutlich zufriedener als Erst- und Prospektkunden. Die Differenz der Mittelwerte beträgt rund einen Skalenpunkt zwischen den Extremgruppen.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421"/>
                </a:solidFill>
                <a:latin typeface="Helvetica"/>
              </a:rPr>
              <a:t>Kreuztabelle: Gruppe × Zufriedenheit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371600" cy="25400"/>
          </a:xfrm>
          <a:prstGeom prst="rect">
            <a:avLst/>
          </a:prstGeom>
          <a:solidFill>
            <a:srgbClr val="DC3B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554480"/>
          <a:ext cx="106984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354"/>
                <a:gridCol w="1528354"/>
                <a:gridCol w="1528354"/>
                <a:gridCol w="1528354"/>
                <a:gridCol w="1528354"/>
                <a:gridCol w="1528354"/>
                <a:gridCol w="1528356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Kundengruppe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1 Sehr unzufrieden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2 Unzufrieden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3 Neutral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4 Zufrieden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5 Sehr zufrieden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DC3B55"/>
                          </a:solidFill>
                          <a:latin typeface="Helvetica"/>
                        </a:rPr>
                        <a:t>Gesamt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Erstkunden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28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Prospects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14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Stammkunden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421"/>
                          </a:solidFill>
                          <a:latin typeface="Helvetica"/>
                        </a:rPr>
                        <a:t>32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F2421"/>
                          </a:solidFill>
                          <a:latin typeface="Helvetica"/>
                        </a:rPr>
                        <a:t>74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20" y="59436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A4F4C"/>
                </a:solidFill>
                <a:latin typeface="Helvetica"/>
              </a:rPr>
              <a:t>Spalten zeigen die 5-stufige Likert-Skala in ihren Wertelabels. Stammkunden-Zeile konzentriert Antworten in Kategorie 4 und 5, Prospects verteilen sich breiter mit Schwerpunkt bei 1 bis 3.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421"/>
                </a:solidFill>
                <a:latin typeface="Helvetica"/>
              </a:rPr>
              <a:t>Genutzte Support-Kanäle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371600" cy="25400"/>
          </a:xfrm>
          <a:prstGeom prst="rect">
            <a:avLst/>
          </a:prstGeom>
          <a:solidFill>
            <a:srgbClr val="DC3B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chart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463040"/>
            <a:ext cx="10058400" cy="5593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60350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A4F4C"/>
                </a:solidFill>
                <a:latin typeface="Helvetica"/>
              </a:rPr>
              <a:t>E-Mail ist der am häufigsten genutzte Kanal. Mehrfachnennungen möglich (Befragte konnten mehrere Kanäle angeben).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421"/>
                </a:solidFill>
                <a:latin typeface="Helvetica"/>
              </a:rPr>
              <a:t>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371600" cy="25400"/>
          </a:xfrm>
          <a:prstGeom prst="rect">
            <a:avLst/>
          </a:prstGeom>
          <a:solidFill>
            <a:srgbClr val="DC3B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F2421"/>
                </a:solidFill>
                <a:latin typeface="Helvetica"/>
              </a:rPr>
              <a:t>1 • Stammkunden sind zufrieden, Prospects nicht.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A4F4C"/>
                </a:solidFill>
                <a:latin typeface="Helvetica"/>
              </a:rPr>
              <a:t>Fokus auf Onboarding und Erstkontakt-Erlebnis dürfte den stärksten Hebel bieten.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34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F2421"/>
                </a:solidFill>
                <a:latin typeface="Helvetica"/>
              </a:rPr>
              <a:t>2 • E-Mail bleibt Hauptkanal.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461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A4F4C"/>
                </a:solidFill>
                <a:latin typeface="Helvetica"/>
              </a:rPr>
              <a:t>Trotz Chat-Angebot: 72 % der Befragten griffen auf E-Mail zurück. Antwortzeiten entscheidend.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233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F2421"/>
                </a:solidFill>
                <a:latin typeface="Helvetica"/>
              </a:rPr>
              <a:t>3 • Nächster Schritt: offene Antworten clustern.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4348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A4F4C"/>
                </a:solidFill>
                <a:latin typeface="Helvetica"/>
              </a:rPr>
              <a:t>In QUESTIONSTAR via MCP-Server: KI-Agent clustert Freitext-Rückmeldungen nach Themen und priorisiert nach Nennhäufigkeit.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5760720"/>
            <a:ext cx="10515600" cy="10160"/>
          </a:xfrm>
          <a:prstGeom prst="rect">
            <a:avLst/>
          </a:prstGeom>
          <a:solidFill>
            <a:srgbClr val="D9D5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A4F4C"/>
                </a:solidFill>
                <a:latin typeface="Helvetica"/>
              </a:rPr>
              <a:t>Beispiel-Report aus QUESTIONSTAR • Automatisch generiert • Alle Daten synthetisch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